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41"/>
  </p:notesMasterIdLst>
  <p:handoutMasterIdLst>
    <p:handoutMasterId r:id="rId42"/>
  </p:handoutMasterIdLst>
  <p:sldIdLst>
    <p:sldId id="256" r:id="rId5"/>
    <p:sldId id="3878" r:id="rId6"/>
    <p:sldId id="262" r:id="rId7"/>
    <p:sldId id="263" r:id="rId8"/>
    <p:sldId id="3886" r:id="rId9"/>
    <p:sldId id="3891" r:id="rId10"/>
    <p:sldId id="3895" r:id="rId11"/>
    <p:sldId id="3896" r:id="rId12"/>
    <p:sldId id="3898" r:id="rId13"/>
    <p:sldId id="3900" r:id="rId14"/>
    <p:sldId id="3901" r:id="rId15"/>
    <p:sldId id="3937" r:id="rId16"/>
    <p:sldId id="3938" r:id="rId17"/>
    <p:sldId id="3939" r:id="rId18"/>
    <p:sldId id="3940" r:id="rId19"/>
    <p:sldId id="3941" r:id="rId20"/>
    <p:sldId id="3942" r:id="rId21"/>
    <p:sldId id="3943" r:id="rId22"/>
    <p:sldId id="3944" r:id="rId23"/>
    <p:sldId id="3907" r:id="rId24"/>
    <p:sldId id="3902" r:id="rId25"/>
    <p:sldId id="257" r:id="rId26"/>
    <p:sldId id="3946" r:id="rId27"/>
    <p:sldId id="3947" r:id="rId28"/>
    <p:sldId id="3949" r:id="rId29"/>
    <p:sldId id="3948" r:id="rId30"/>
    <p:sldId id="3950" r:id="rId31"/>
    <p:sldId id="3952" r:id="rId32"/>
    <p:sldId id="3951" r:id="rId33"/>
    <p:sldId id="3936" r:id="rId34"/>
    <p:sldId id="3890" r:id="rId35"/>
    <p:sldId id="3935" r:id="rId36"/>
    <p:sldId id="3934" r:id="rId37"/>
    <p:sldId id="3953" r:id="rId38"/>
    <p:sldId id="3903" r:id="rId39"/>
    <p:sldId id="3904" r:id="rId4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906" autoAdjust="0"/>
    <p:restoredTop sz="96405"/>
  </p:normalViewPr>
  <p:slideViewPr>
    <p:cSldViewPr snapToGrid="0">
      <p:cViewPr varScale="1">
        <p:scale>
          <a:sx n="99" d="100"/>
          <a:sy n="99" d="100"/>
        </p:scale>
        <p:origin x="176" y="87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800EFC-0116-4E56-BC9A-E7D3DA5D4B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7634E-87BE-4159-AB49-DF9E2A0115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13436-65E3-4CB5-8779-F3B21FF007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2023/10/27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2CF4D-E888-426C-9C04-AA3FC1DC38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34E322-91EA-4A0F-B7C6-D7C98D5733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20B4B-653A-423F-AEE4-4D6305B4FF9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883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681BC3-3BCA-4438-9CC5-F060B7D5C2C5}" type="datetime1">
              <a:rPr lang="zh-CN" altLang="en-US" noProof="0" smtClean="0"/>
              <a:t>2023/10/27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png"/><Relationship Id="rId5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4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40.png"/><Relationship Id="rId5" Type="http://schemas.microsoft.com/office/2007/relationships/media" Target="../media/media5.mp4"/><Relationship Id="rId10" Type="http://schemas.openxmlformats.org/officeDocument/2006/relationships/image" Target="../media/image37.png"/><Relationship Id="rId4" Type="http://schemas.openxmlformats.org/officeDocument/2006/relationships/video" Target="../media/media4.mp4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F10AE-AD60-573C-39FF-D147ADC12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3072" y="2743200"/>
            <a:ext cx="8088928" cy="238658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Dynamics and Mechanics of Rods(2nd)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7D18F1-D33F-6CAE-EFF7-2617A81D0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JunAng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Wang</a:t>
            </a:r>
          </a:p>
          <a:p>
            <a:r>
              <a:rPr kumimoji="1" lang="en-US" altLang="zh-CN" dirty="0"/>
              <a:t>2023/10/27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97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of a Rod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A1D417-A0FB-47D1-1795-06B9C145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80" y="524614"/>
            <a:ext cx="4229100" cy="15354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C22E0A-FF56-E9D5-A5DC-3B1A8021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1850177"/>
            <a:ext cx="66929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</a:t>
            </a:r>
            <a:br>
              <a:rPr kumimoji="1" lang="en-US" altLang="zh-CN" dirty="0"/>
            </a:br>
            <a:r>
              <a:rPr kumimoji="1" lang="en-US" altLang="zh-CN" dirty="0"/>
              <a:t>(</a:t>
            </a:r>
            <a:r>
              <a:rPr kumimoji="1" lang="en-US" altLang="zh-CN" dirty="0" err="1"/>
              <a:t>Symplectic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Verlet</a:t>
            </a:r>
            <a:r>
              <a:rPr kumimoji="1" lang="en-US" altLang="zh-CN" dirty="0"/>
              <a:t> integrator)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E4ABCC-963A-D4E8-5190-376B6823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64" y="1657482"/>
            <a:ext cx="6464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7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/>
              <p:nvPr/>
            </p:nvSpPr>
            <p:spPr>
              <a:xfrm>
                <a:off x="6963508" y="1805354"/>
                <a:ext cx="4736123" cy="3696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Uniform Magnetization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=128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Stiffer rod: 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508" y="1805354"/>
                <a:ext cx="4736123" cy="3696397"/>
              </a:xfrm>
              <a:prstGeom prst="rect">
                <a:avLst/>
              </a:prstGeom>
              <a:blipFill>
                <a:blip r:embed="rId2"/>
                <a:stretch>
                  <a:fillRect l="-1070" t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B956638-B0D2-88DA-5781-AC67473B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586" y="2143944"/>
            <a:ext cx="5187938" cy="27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9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50E149-F7AF-7BE4-E50A-E1DEF747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888" y="1085219"/>
            <a:ext cx="4983011" cy="18091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766AD6-4D46-7F09-88F8-8FE6CB0F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3" y="1619881"/>
            <a:ext cx="6464300" cy="41529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889BF8-B5D4-0037-BEA1-8710DCCCB780}"/>
              </a:ext>
            </a:extLst>
          </p:cNvPr>
          <p:cNvSpPr/>
          <p:nvPr/>
        </p:nvSpPr>
        <p:spPr>
          <a:xfrm>
            <a:off x="3193916" y="3048000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D3EAEEB-1F4A-3C63-D615-2EA87B1BDB39}"/>
              </a:ext>
            </a:extLst>
          </p:cNvPr>
          <p:cNvSpPr/>
          <p:nvPr/>
        </p:nvSpPr>
        <p:spPr>
          <a:xfrm>
            <a:off x="3311147" y="3754947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/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  <a:r>
                  <a:rPr kumimoji="1" lang="zh-CN" altLang="en-US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kg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blipFill>
                <a:blip r:embed="rId4"/>
                <a:stretch>
                  <a:fillRect l="-1272" t="-2703" r="-5598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EF38C65-682D-952D-DCF9-85846F059096}"/>
              </a:ext>
            </a:extLst>
          </p:cNvPr>
          <p:cNvSpPr txBox="1"/>
          <p:nvPr/>
        </p:nvSpPr>
        <p:spPr>
          <a:xfrm>
            <a:off x="232969" y="3059668"/>
            <a:ext cx="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88CE2B-ED7A-FE13-1AA8-9ABF0EBB6C41}"/>
                  </a:ext>
                </a:extLst>
              </p:cNvPr>
              <p:cNvSpPr txBox="1"/>
              <p:nvPr/>
            </p:nvSpPr>
            <p:spPr>
              <a:xfrm>
                <a:off x="7584942" y="4348820"/>
                <a:ext cx="3429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88CE2B-ED7A-FE13-1AA8-9ABF0EBB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942" y="4348820"/>
                <a:ext cx="3429000" cy="923330"/>
              </a:xfrm>
              <a:prstGeom prst="rect">
                <a:avLst/>
              </a:prstGeom>
              <a:blipFill>
                <a:blip r:embed="rId5"/>
                <a:stretch>
                  <a:fillRect l="-1476" t="-2703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>
            <a:extLst>
              <a:ext uri="{FF2B5EF4-FFF2-40B4-BE49-F238E27FC236}">
                <a16:creationId xmlns:a16="http://schemas.microsoft.com/office/drawing/2014/main" id="{83503462-388A-9411-9C73-BB69A8B0F413}"/>
              </a:ext>
            </a:extLst>
          </p:cNvPr>
          <p:cNvSpPr/>
          <p:nvPr/>
        </p:nvSpPr>
        <p:spPr>
          <a:xfrm>
            <a:off x="7496848" y="4245716"/>
            <a:ext cx="3333927" cy="1114099"/>
          </a:xfrm>
          <a:prstGeom prst="roundRect">
            <a:avLst/>
          </a:prstGeom>
          <a:solidFill>
            <a:schemeClr val="accent4">
              <a:alpha val="62172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D77395-1797-1C6B-203E-AD93C1E7D822}"/>
              </a:ext>
            </a:extLst>
          </p:cNvPr>
          <p:cNvSpPr txBox="1"/>
          <p:nvPr/>
        </p:nvSpPr>
        <p:spPr>
          <a:xfrm>
            <a:off x="6716906" y="4187951"/>
            <a:ext cx="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4242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50E149-F7AF-7BE4-E50A-E1DEF747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888" y="1085219"/>
            <a:ext cx="4983011" cy="18091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766AD6-4D46-7F09-88F8-8FE6CB0F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3" y="1619881"/>
            <a:ext cx="6464300" cy="41529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889BF8-B5D4-0037-BEA1-8710DCCCB780}"/>
              </a:ext>
            </a:extLst>
          </p:cNvPr>
          <p:cNvSpPr/>
          <p:nvPr/>
        </p:nvSpPr>
        <p:spPr>
          <a:xfrm>
            <a:off x="3193916" y="3048000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D3EAEEB-1F4A-3C63-D615-2EA87B1BDB39}"/>
              </a:ext>
            </a:extLst>
          </p:cNvPr>
          <p:cNvSpPr/>
          <p:nvPr/>
        </p:nvSpPr>
        <p:spPr>
          <a:xfrm>
            <a:off x="3311147" y="3754947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/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  <a:r>
                  <a:rPr kumimoji="1" lang="zh-CN" altLang="en-US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kg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blipFill>
                <a:blip r:embed="rId4"/>
                <a:stretch>
                  <a:fillRect l="-1272" t="-2703" r="-5598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EF38C65-682D-952D-DCF9-85846F059096}"/>
              </a:ext>
            </a:extLst>
          </p:cNvPr>
          <p:cNvSpPr txBox="1"/>
          <p:nvPr/>
        </p:nvSpPr>
        <p:spPr>
          <a:xfrm>
            <a:off x="232969" y="3059668"/>
            <a:ext cx="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88CE2B-ED7A-FE13-1AA8-9ABF0EBB6C41}"/>
                  </a:ext>
                </a:extLst>
              </p:cNvPr>
              <p:cNvSpPr txBox="1"/>
              <p:nvPr/>
            </p:nvSpPr>
            <p:spPr>
              <a:xfrm>
                <a:off x="7584942" y="4348820"/>
                <a:ext cx="3429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88CE2B-ED7A-FE13-1AA8-9ABF0EBB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942" y="4348820"/>
                <a:ext cx="3429000" cy="923330"/>
              </a:xfrm>
              <a:prstGeom prst="rect">
                <a:avLst/>
              </a:prstGeom>
              <a:blipFill>
                <a:blip r:embed="rId5"/>
                <a:stretch>
                  <a:fillRect l="-1476" t="-2703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>
            <a:extLst>
              <a:ext uri="{FF2B5EF4-FFF2-40B4-BE49-F238E27FC236}">
                <a16:creationId xmlns:a16="http://schemas.microsoft.com/office/drawing/2014/main" id="{83503462-388A-9411-9C73-BB69A8B0F413}"/>
              </a:ext>
            </a:extLst>
          </p:cNvPr>
          <p:cNvSpPr/>
          <p:nvPr/>
        </p:nvSpPr>
        <p:spPr>
          <a:xfrm>
            <a:off x="7496848" y="4245716"/>
            <a:ext cx="3333927" cy="1114099"/>
          </a:xfrm>
          <a:prstGeom prst="roundRect">
            <a:avLst/>
          </a:prstGeom>
          <a:solidFill>
            <a:schemeClr val="accent4">
              <a:alpha val="62172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D77395-1797-1C6B-203E-AD93C1E7D822}"/>
              </a:ext>
            </a:extLst>
          </p:cNvPr>
          <p:cNvSpPr txBox="1"/>
          <p:nvPr/>
        </p:nvSpPr>
        <p:spPr>
          <a:xfrm>
            <a:off x="6716906" y="4187951"/>
            <a:ext cx="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9D56E1-9615-BFB5-D560-85BCA294D649}"/>
              </a:ext>
            </a:extLst>
          </p:cNvPr>
          <p:cNvSpPr txBox="1"/>
          <p:nvPr/>
        </p:nvSpPr>
        <p:spPr>
          <a:xfrm>
            <a:off x="7866185" y="5673969"/>
            <a:ext cx="3465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dirty="0">
                <a:solidFill>
                  <a:srgbClr val="FF0000"/>
                </a:solidFill>
                <a:effectLst/>
                <a:latin typeface="-apple-system"/>
              </a:rPr>
              <a:t>double-precision float arithmetic issues !!!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59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50E149-F7AF-7BE4-E50A-E1DEF747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888" y="1085219"/>
            <a:ext cx="4983011" cy="18091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766AD6-4D46-7F09-88F8-8FE6CB0F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3" y="1619881"/>
            <a:ext cx="6464300" cy="41529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889BF8-B5D4-0037-BEA1-8710DCCCB780}"/>
              </a:ext>
            </a:extLst>
          </p:cNvPr>
          <p:cNvSpPr/>
          <p:nvPr/>
        </p:nvSpPr>
        <p:spPr>
          <a:xfrm>
            <a:off x="3193916" y="3048000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D3EAEEB-1F4A-3C63-D615-2EA87B1BDB39}"/>
              </a:ext>
            </a:extLst>
          </p:cNvPr>
          <p:cNvSpPr/>
          <p:nvPr/>
        </p:nvSpPr>
        <p:spPr>
          <a:xfrm>
            <a:off x="3311147" y="3754947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/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  <a:r>
                  <a:rPr kumimoji="1" lang="zh-CN" altLang="en-US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kg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blipFill>
                <a:blip r:embed="rId4"/>
                <a:stretch>
                  <a:fillRect l="-1272" t="-2703" r="-5598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EF38C65-682D-952D-DCF9-85846F059096}"/>
              </a:ext>
            </a:extLst>
          </p:cNvPr>
          <p:cNvSpPr txBox="1"/>
          <p:nvPr/>
        </p:nvSpPr>
        <p:spPr>
          <a:xfrm>
            <a:off x="232969" y="3059668"/>
            <a:ext cx="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88CE2B-ED7A-FE13-1AA8-9ABF0EBB6C41}"/>
                  </a:ext>
                </a:extLst>
              </p:cNvPr>
              <p:cNvSpPr txBox="1"/>
              <p:nvPr/>
            </p:nvSpPr>
            <p:spPr>
              <a:xfrm>
                <a:off x="7584942" y="4348820"/>
                <a:ext cx="3429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88CE2B-ED7A-FE13-1AA8-9ABF0EBB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942" y="4348820"/>
                <a:ext cx="3429000" cy="923330"/>
              </a:xfrm>
              <a:prstGeom prst="rect">
                <a:avLst/>
              </a:prstGeom>
              <a:blipFill>
                <a:blip r:embed="rId5"/>
                <a:stretch>
                  <a:fillRect l="-1476" t="-2703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>
            <a:extLst>
              <a:ext uri="{FF2B5EF4-FFF2-40B4-BE49-F238E27FC236}">
                <a16:creationId xmlns:a16="http://schemas.microsoft.com/office/drawing/2014/main" id="{83503462-388A-9411-9C73-BB69A8B0F413}"/>
              </a:ext>
            </a:extLst>
          </p:cNvPr>
          <p:cNvSpPr/>
          <p:nvPr/>
        </p:nvSpPr>
        <p:spPr>
          <a:xfrm>
            <a:off x="7496848" y="4245716"/>
            <a:ext cx="3333927" cy="1114099"/>
          </a:xfrm>
          <a:prstGeom prst="roundRect">
            <a:avLst/>
          </a:prstGeom>
          <a:solidFill>
            <a:schemeClr val="accent4">
              <a:alpha val="62172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D77395-1797-1C6B-203E-AD93C1E7D822}"/>
              </a:ext>
            </a:extLst>
          </p:cNvPr>
          <p:cNvSpPr txBox="1"/>
          <p:nvPr/>
        </p:nvSpPr>
        <p:spPr>
          <a:xfrm>
            <a:off x="6716906" y="4187951"/>
            <a:ext cx="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40AD6C-A602-322C-566E-F6B5F06A13C3}"/>
                  </a:ext>
                </a:extLst>
              </p:cNvPr>
              <p:cNvSpPr txBox="1"/>
              <p:nvPr/>
            </p:nvSpPr>
            <p:spPr>
              <a:xfrm>
                <a:off x="7297615" y="5481564"/>
                <a:ext cx="45368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solidFill>
                      <a:srgbClr val="FF0000"/>
                    </a:solidFill>
                  </a:rPr>
                  <a:t>Extremely time consuming! </a:t>
                </a:r>
              </a:p>
              <a:p>
                <a:r>
                  <a:rPr kumimoji="1" lang="en-US" altLang="zh-CN" sz="2000" dirty="0">
                    <a:solidFill>
                      <a:srgbClr val="FF0000"/>
                    </a:solidFill>
                  </a:rPr>
                  <a:t>dt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，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My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computer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needs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to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run 45mins to simulate 2 secs!!!</a:t>
                </a:r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E40AD6C-A602-322C-566E-F6B5F06A1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15" y="5481564"/>
                <a:ext cx="4536831" cy="1015663"/>
              </a:xfrm>
              <a:prstGeom prst="rect">
                <a:avLst/>
              </a:prstGeom>
              <a:blipFill>
                <a:blip r:embed="rId6"/>
                <a:stretch>
                  <a:fillRect l="-1397" t="-2469" b="-9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882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Approximation 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23A17F-9261-9431-288E-80C2CEF1052D}"/>
              </a:ext>
            </a:extLst>
          </p:cNvPr>
          <p:cNvSpPr txBox="1"/>
          <p:nvPr/>
        </p:nvSpPr>
        <p:spPr>
          <a:xfrm>
            <a:off x="2667001" y="6506307"/>
            <a:ext cx="39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Yao,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Jianpeng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 (2023)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57BCC-99E7-274A-900A-AA052F10890C}"/>
              </a:ext>
            </a:extLst>
          </p:cNvPr>
          <p:cNvSpPr txBox="1"/>
          <p:nvPr/>
        </p:nvSpPr>
        <p:spPr>
          <a:xfrm>
            <a:off x="533401" y="1435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https://github.com/alantes/RL-for-MSRs/issues/2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0AE655-5C96-25A2-D959-D703BE45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835633"/>
            <a:ext cx="5753100" cy="149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/>
              <p:nvPr/>
            </p:nvSpPr>
            <p:spPr>
              <a:xfrm>
                <a:off x="7491044" y="1619881"/>
                <a:ext cx="1975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44" y="1619881"/>
                <a:ext cx="197533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7737F-19D9-58BA-CC2B-332391C17EA0}"/>
                  </a:ext>
                </a:extLst>
              </p:cNvPr>
              <p:cNvSpPr txBox="1"/>
              <p:nvPr/>
            </p:nvSpPr>
            <p:spPr>
              <a:xfrm>
                <a:off x="7674039" y="2397031"/>
                <a:ext cx="175131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/10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7737F-19D9-58BA-CC2B-332391C1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39" y="2397031"/>
                <a:ext cx="1751313" cy="738664"/>
              </a:xfrm>
              <a:prstGeom prst="rect">
                <a:avLst/>
              </a:prstGeom>
              <a:blipFill>
                <a:blip r:embed="rId4"/>
                <a:stretch>
                  <a:fillRect l="-1439" r="-719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825906D-93B8-0175-276F-5D197DC6B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06" y="3334233"/>
            <a:ext cx="5281246" cy="31574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8801AD-C5DE-CF4D-53EF-86831470B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796" y="3900651"/>
            <a:ext cx="6778204" cy="24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5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Approximation 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57BCC-99E7-274A-900A-AA052F10890C}"/>
              </a:ext>
            </a:extLst>
          </p:cNvPr>
          <p:cNvSpPr txBox="1"/>
          <p:nvPr/>
        </p:nvSpPr>
        <p:spPr>
          <a:xfrm>
            <a:off x="533401" y="1435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GazzolaLab</a:t>
            </a:r>
            <a:r>
              <a:rPr lang="en-US" altLang="zh-CN" dirty="0"/>
              <a:t>/</a:t>
            </a:r>
            <a:r>
              <a:rPr lang="en-US" altLang="zh-CN" dirty="0" err="1"/>
              <a:t>PyElastica</a:t>
            </a:r>
            <a:r>
              <a:rPr lang="en-US" altLang="zh-CN" dirty="0"/>
              <a:t>/issues/310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0AE655-5C96-25A2-D959-D703BE45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835633"/>
            <a:ext cx="5753100" cy="149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/>
              <p:nvPr/>
            </p:nvSpPr>
            <p:spPr>
              <a:xfrm>
                <a:off x="7194742" y="1629778"/>
                <a:ext cx="19753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42" y="1629778"/>
                <a:ext cx="19753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98F7F94-1B03-F14A-FE43-7D17D8899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3523768"/>
            <a:ext cx="5397500" cy="233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B3A078-E0CA-ABAF-3433-DD39B5DFAFEC}"/>
                  </a:ext>
                </a:extLst>
              </p:cNvPr>
              <p:cNvSpPr txBox="1"/>
              <p:nvPr/>
            </p:nvSpPr>
            <p:spPr>
              <a:xfrm>
                <a:off x="7364480" y="2447908"/>
                <a:ext cx="20003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/10</m:t>
                      </m:r>
                    </m:oMath>
                  </m:oMathPara>
                </a14:m>
                <a:endParaRPr kumimoji="1" lang="en-US" altLang="zh-CN" sz="3200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B3A078-E0CA-ABAF-3433-DD39B5DF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480" y="2447908"/>
                <a:ext cx="2000356" cy="492443"/>
              </a:xfrm>
              <a:prstGeom prst="rect">
                <a:avLst/>
              </a:prstGeom>
              <a:blipFill>
                <a:blip r:embed="rId5"/>
                <a:stretch>
                  <a:fillRect l="-3145" r="-3774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A02943-4011-750F-7783-3302B394D8B2}"/>
                  </a:ext>
                </a:extLst>
              </p:cNvPr>
              <p:cNvSpPr txBox="1"/>
              <p:nvPr/>
            </p:nvSpPr>
            <p:spPr>
              <a:xfrm>
                <a:off x="9288637" y="1693812"/>
                <a:ext cx="157936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A02943-4011-750F-7783-3302B394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37" y="1693812"/>
                <a:ext cx="1579369" cy="492443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内容占位符 9">
            <a:extLst>
              <a:ext uri="{FF2B5EF4-FFF2-40B4-BE49-F238E27FC236}">
                <a16:creationId xmlns:a16="http://schemas.microsoft.com/office/drawing/2014/main" id="{52D23DFF-3578-ABE8-242B-53F40B82F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155881" y="3842108"/>
            <a:ext cx="4909437" cy="2645007"/>
          </a:xfrm>
          <a:prstGeom prst="rect">
            <a:avLst/>
          </a:prstGeom>
        </p:spPr>
      </p:pic>
      <p:sp>
        <p:nvSpPr>
          <p:cNvPr id="16" name="下箭头 15">
            <a:extLst>
              <a:ext uri="{FF2B5EF4-FFF2-40B4-BE49-F238E27FC236}">
                <a16:creationId xmlns:a16="http://schemas.microsoft.com/office/drawing/2014/main" id="{D6454C38-115D-617D-565E-2F1DCA0A0A6E}"/>
              </a:ext>
            </a:extLst>
          </p:cNvPr>
          <p:cNvSpPr/>
          <p:nvPr/>
        </p:nvSpPr>
        <p:spPr>
          <a:xfrm>
            <a:off x="9795804" y="5056736"/>
            <a:ext cx="186396" cy="63704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D31BC8-624E-E0E8-A899-73749E69A3FD}"/>
                  </a:ext>
                </a:extLst>
              </p:cNvPr>
              <p:cNvSpPr txBox="1"/>
              <p:nvPr/>
            </p:nvSpPr>
            <p:spPr>
              <a:xfrm>
                <a:off x="9924757" y="5036399"/>
                <a:ext cx="50878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D31BC8-624E-E0E8-A899-73749E69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757" y="5036399"/>
                <a:ext cx="50878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F0BFB97-A838-B76A-83DE-7ECEF361D4F9}"/>
                  </a:ext>
                </a:extLst>
              </p:cNvPr>
              <p:cNvSpPr txBox="1"/>
              <p:nvPr/>
            </p:nvSpPr>
            <p:spPr>
              <a:xfrm>
                <a:off x="7395131" y="3059973"/>
                <a:ext cx="1987532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/10</m:t>
                      </m:r>
                    </m:oMath>
                  </m:oMathPara>
                </a14:m>
                <a:endParaRPr kumimoji="1" lang="en-US" altLang="zh-CN" sz="3200" b="0" dirty="0"/>
              </a:p>
              <a:p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F0BFB97-A838-B76A-83DE-7ECEF361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131" y="3059973"/>
                <a:ext cx="1987532" cy="984885"/>
              </a:xfrm>
              <a:prstGeom prst="rect">
                <a:avLst/>
              </a:prstGeom>
              <a:blipFill>
                <a:blip r:embed="rId9"/>
                <a:stretch>
                  <a:fillRect l="-3822" r="-4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A27B4B74-4BC3-7FDD-C4BD-C7E6E5706C51}"/>
              </a:ext>
            </a:extLst>
          </p:cNvPr>
          <p:cNvSpPr txBox="1"/>
          <p:nvPr/>
        </p:nvSpPr>
        <p:spPr>
          <a:xfrm>
            <a:off x="6786824" y="6305842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901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Mechanics and Dynamics of Rods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444F6BB-8108-DBB3-F7DF-C00D1157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39" y="1216953"/>
            <a:ext cx="6880652" cy="550452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CF47380-7D5A-760E-DBD8-B29D3009D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618" y="2336800"/>
            <a:ext cx="2463800" cy="2184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A37131A-61B3-C343-DF57-86B08B2A0EBF}"/>
              </a:ext>
            </a:extLst>
          </p:cNvPr>
          <p:cNvSpPr txBox="1"/>
          <p:nvPr/>
        </p:nvSpPr>
        <p:spPr>
          <a:xfrm>
            <a:off x="9084591" y="4702147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F11D6DD-C061-2C4C-6585-0139F57B98AC}"/>
              </a:ext>
            </a:extLst>
          </p:cNvPr>
          <p:cNvSpPr txBox="1"/>
          <p:nvPr/>
        </p:nvSpPr>
        <p:spPr>
          <a:xfrm>
            <a:off x="8516023" y="5482905"/>
            <a:ext cx="3318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rgbClr val="FF0000"/>
                </a:solidFill>
              </a:rPr>
              <a:t>My</a:t>
            </a:r>
            <a:r>
              <a:rPr kumimoji="1" lang="zh-CN" altLang="en-US" sz="1800" dirty="0">
                <a:solidFill>
                  <a:srgbClr val="FF0000"/>
                </a:solidFill>
              </a:rPr>
              <a:t> </a:t>
            </a:r>
            <a:r>
              <a:rPr kumimoji="1" lang="en-US" altLang="zh-CN" sz="1800" dirty="0">
                <a:solidFill>
                  <a:srgbClr val="FF0000"/>
                </a:solidFill>
              </a:rPr>
              <a:t>computer</a:t>
            </a:r>
            <a:r>
              <a:rPr kumimoji="1" lang="zh-CN" altLang="en-US" sz="1800" dirty="0">
                <a:solidFill>
                  <a:srgbClr val="FF0000"/>
                </a:solidFill>
              </a:rPr>
              <a:t> </a:t>
            </a:r>
            <a:r>
              <a:rPr kumimoji="1" lang="en-US" altLang="zh-CN" sz="1800" dirty="0">
                <a:solidFill>
                  <a:srgbClr val="FF0000"/>
                </a:solidFill>
              </a:rPr>
              <a:t>run 19 secs to simulate 15 secs!!!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183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Mechanics and Dynamics of Rods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3" name="Pendulum">
            <a:hlinkClick r:id="" action="ppaction://media"/>
            <a:extLst>
              <a:ext uri="{FF2B5EF4-FFF2-40B4-BE49-F238E27FC236}">
                <a16:creationId xmlns:a16="http://schemas.microsoft.com/office/drawing/2014/main" id="{92A4B803-980D-8A71-0BB7-7CE7E7AC99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425" y="1253490"/>
            <a:ext cx="7005637" cy="56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4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EF6A0F3-9919-378B-FE14-865028A2446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The</a:t>
            </a:r>
            <a:r>
              <a:rPr lang="zh-CN" altLang="en-US" noProof="0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rod</a:t>
            </a:r>
            <a:r>
              <a:rPr lang="zh-CN" altLang="en-US" noProof="0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theory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587990-2CA1-6772-1ABD-325BAA2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1129E4-FFF2-D07A-A08F-408BFCB1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AC7E7F-FA3D-AC44-24A4-B0539A5C555E}"/>
              </a:ext>
            </a:extLst>
          </p:cNvPr>
          <p:cNvSpPr txBox="1"/>
          <p:nvPr/>
        </p:nvSpPr>
        <p:spPr>
          <a:xfrm>
            <a:off x="1001485" y="1995487"/>
            <a:ext cx="9326545" cy="442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Three dimensional continua and one dimensional continua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The Lagrange coordinate and Mechanics of a Rod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The difficulty of small scale rod simulation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Approximation method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Mechanics and Dynamics of Rods</a:t>
            </a:r>
          </a:p>
          <a:p>
            <a:pPr>
              <a:lnSpc>
                <a:spcPct val="200000"/>
              </a:lnSpc>
            </a:pPr>
            <a:r>
              <a:rPr kumimoji="1" lang="zh-CN" altLang="en-US" sz="3600" dirty="0"/>
              <a:t> 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9635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Reproduction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74FAE8F-E9B0-9F6D-1F81-B577716CE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575" y="1285146"/>
            <a:ext cx="4049486" cy="5023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/>
              <p:nvPr/>
            </p:nvSpPr>
            <p:spPr>
              <a:xfrm>
                <a:off x="6963508" y="1805354"/>
                <a:ext cx="4736123" cy="3696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Uniform Magnetization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=128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Stiffer rod: 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508" y="1805354"/>
                <a:ext cx="4736123" cy="3696397"/>
              </a:xfrm>
              <a:prstGeom prst="rect">
                <a:avLst/>
              </a:prstGeom>
              <a:blipFill>
                <a:blip r:embed="rId3"/>
                <a:stretch>
                  <a:fillRect l="-1070" t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77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Reproduction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0C8D72-0940-3030-1575-B27E4486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202" y="1580336"/>
            <a:ext cx="5677835" cy="42909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4153738" y="6051947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4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5C4314-1F83-729C-5EA9-423112CFD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1911096"/>
            <a:ext cx="11002108" cy="385974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Joint Rod Simulation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Deflection of Uniform Magnetization Rod under Uniform Magnetic Field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Mechanics and Dynamics of Uniform Magnetization Rods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23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33AD8-0F99-D8A7-D6DE-E1EC20B3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Joint Rod Simulation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4A9C40-2B3E-335E-A819-EDE7574A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EA77412B-A033-8AA1-75F2-775A96B94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355" y="1312545"/>
            <a:ext cx="5427785" cy="54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51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33AD8-0F99-D8A7-D6DE-E1EC20B3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Joint Rod Simulation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4A9C40-2B3E-335E-A819-EDE7574A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EA77412B-A033-8AA1-75F2-775A96B94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355" y="1312545"/>
            <a:ext cx="5427785" cy="5408930"/>
          </a:xfrm>
          <a:prstGeom prst="rect">
            <a:avLst/>
          </a:prstGeom>
        </p:spPr>
      </p:pic>
      <p:pic>
        <p:nvPicPr>
          <p:cNvPr id="4" name="Joint_Rod">
            <a:hlinkClick r:id="" action="ppaction://media"/>
            <a:extLst>
              <a:ext uri="{FF2B5EF4-FFF2-40B4-BE49-F238E27FC236}">
                <a16:creationId xmlns:a16="http://schemas.microsoft.com/office/drawing/2014/main" id="{6B6DD0E2-6E1B-7B81-60E5-1779BEDB55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1335" y="1529373"/>
            <a:ext cx="6300665" cy="4572975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2E26C52B-A81C-6057-FFE9-871C6279853E}"/>
              </a:ext>
            </a:extLst>
          </p:cNvPr>
          <p:cNvSpPr/>
          <p:nvPr/>
        </p:nvSpPr>
        <p:spPr>
          <a:xfrm>
            <a:off x="11824675" y="2341560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66B85A-A2D5-A621-AD83-C4992D83A03A}"/>
              </a:ext>
            </a:extLst>
          </p:cNvPr>
          <p:cNvSpPr txBox="1"/>
          <p:nvPr/>
        </p:nvSpPr>
        <p:spPr>
          <a:xfrm>
            <a:off x="11824675" y="3624534"/>
            <a:ext cx="407831" cy="38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86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186DD7-BD32-A704-8D3F-339BF8EC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530" y="3810241"/>
            <a:ext cx="3530600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2EAD33-8DC8-6E78-2866-06381C6F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530" y="2209560"/>
            <a:ext cx="4274820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F203DC-0EDA-E5E9-8CCC-32EF8956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81" y="1649456"/>
            <a:ext cx="5876451" cy="44424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8321293-52BD-0CCE-01A0-A456B0CD414D}"/>
              </a:ext>
            </a:extLst>
          </p:cNvPr>
          <p:cNvSpPr txBox="1"/>
          <p:nvPr/>
        </p:nvSpPr>
        <p:spPr>
          <a:xfrm>
            <a:off x="3987506" y="610384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944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89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D99CAF-7531-25BF-536E-8A8F963F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233" y="5566486"/>
            <a:ext cx="2649803" cy="6290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D13192-7679-C558-2A3D-6F8AA0CC25A0}"/>
              </a:ext>
            </a:extLst>
          </p:cNvPr>
          <p:cNvSpPr txBox="1"/>
          <p:nvPr/>
        </p:nvSpPr>
        <p:spPr>
          <a:xfrm>
            <a:off x="1493531" y="5725444"/>
            <a:ext cx="416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Only torque is considered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90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0C8D72-0940-3030-1575-B27E4486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17" y="1426380"/>
            <a:ext cx="4726331" cy="35718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D13192-7679-C558-2A3D-6F8AA0CC25A0}"/>
              </a:ext>
            </a:extLst>
          </p:cNvPr>
          <p:cNvSpPr txBox="1"/>
          <p:nvPr/>
        </p:nvSpPr>
        <p:spPr>
          <a:xfrm>
            <a:off x="1493531" y="5725444"/>
            <a:ext cx="416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Only torque is considered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76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0C8D72-0940-3030-1575-B27E4486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17" y="1426380"/>
            <a:ext cx="4726331" cy="35718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D13192-7679-C558-2A3D-6F8AA0CC25A0}"/>
              </a:ext>
            </a:extLst>
          </p:cNvPr>
          <p:cNvSpPr txBox="1"/>
          <p:nvPr/>
        </p:nvSpPr>
        <p:spPr>
          <a:xfrm>
            <a:off x="1493531" y="5725444"/>
            <a:ext cx="416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Only torque is considered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37A950-7F93-4DEA-4171-CDF94ED2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979336"/>
            <a:ext cx="3166533" cy="1282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25AA9C-4E39-3431-E4EA-5B19A8EF82D5}"/>
                  </a:ext>
                </a:extLst>
              </p:cNvPr>
              <p:cNvSpPr txBox="1"/>
              <p:nvPr/>
            </p:nvSpPr>
            <p:spPr>
              <a:xfrm>
                <a:off x="9922933" y="5368430"/>
                <a:ext cx="2269067" cy="894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For small deflection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&lt;0.1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25AA9C-4E39-3431-E4EA-5B19A8EF8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933" y="5368430"/>
                <a:ext cx="2269067" cy="894091"/>
              </a:xfrm>
              <a:prstGeom prst="rect">
                <a:avLst/>
              </a:prstGeom>
              <a:blipFill>
                <a:blip r:embed="rId5"/>
                <a:stretch>
                  <a:fillRect l="-2222" t="-2817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19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53B6D-EFDC-A339-6BB7-468F32B4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69" y="844550"/>
            <a:ext cx="2768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5670ED-1E57-3BCF-F70A-A2CE8399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D0A996AB-D5FB-53F1-86D4-E143D6257C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99239" y="2949691"/>
            <a:ext cx="5098725" cy="3824044"/>
          </a:xfrm>
          <a:prstGeom prst="rect">
            <a:avLst/>
          </a:prstGeom>
        </p:spPr>
      </p:pic>
      <p:pic>
        <p:nvPicPr>
          <p:cNvPr id="6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244AA42F-7B88-6AA3-EEB8-C44A97E94B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74125" y="3043475"/>
            <a:ext cx="4725538" cy="3626950"/>
          </a:xfrm>
          <a:prstGeom prst="rect">
            <a:avLst/>
          </a:prstGeom>
        </p:spPr>
      </p:pic>
      <p:pic>
        <p:nvPicPr>
          <p:cNvPr id="7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60998659-D225-31B0-4555-FCDC3125F91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93566" y="3043475"/>
            <a:ext cx="4867357" cy="365051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B963AA4-898A-4C66-25F9-D5C71756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57" y="630472"/>
            <a:ext cx="11792074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Mechanics and Dynamics of Uniform Magnetization Rods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D7BD47-D352-D0CC-D786-288901E3DF4D}"/>
              </a:ext>
            </a:extLst>
          </p:cNvPr>
          <p:cNvSpPr txBox="1"/>
          <p:nvPr/>
        </p:nvSpPr>
        <p:spPr>
          <a:xfrm>
            <a:off x="917004" y="2935801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10mT</a:t>
            </a: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1B75A0-65F3-0F2D-A4B6-33D92722586C}"/>
              </a:ext>
            </a:extLst>
          </p:cNvPr>
          <p:cNvSpPr txBox="1"/>
          <p:nvPr/>
        </p:nvSpPr>
        <p:spPr>
          <a:xfrm>
            <a:off x="5206998" y="3014132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30mT</a:t>
            </a:r>
            <a:endParaRPr kumimoji="1"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B03A78-2897-6A35-9478-43F2ADAD73AF}"/>
              </a:ext>
            </a:extLst>
          </p:cNvPr>
          <p:cNvSpPr txBox="1"/>
          <p:nvPr/>
        </p:nvSpPr>
        <p:spPr>
          <a:xfrm>
            <a:off x="9019198" y="2988032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90mT</a:t>
            </a:r>
            <a:endParaRPr kumimoji="1" lang="zh-CN" altLang="en-US" sz="2400" dirty="0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5470FFE9-8E1F-1537-82D0-87FDB2648ABE}"/>
              </a:ext>
            </a:extLst>
          </p:cNvPr>
          <p:cNvSpPr/>
          <p:nvPr/>
        </p:nvSpPr>
        <p:spPr>
          <a:xfrm rot="10800000">
            <a:off x="2697031" y="2778915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1F1BE245-67F9-5D71-F572-6729A6C925B9}"/>
              </a:ext>
            </a:extLst>
          </p:cNvPr>
          <p:cNvSpPr/>
          <p:nvPr/>
        </p:nvSpPr>
        <p:spPr>
          <a:xfrm rot="10800000">
            <a:off x="6900405" y="2853746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FF4E107E-5CB9-52A3-86AD-A7D0978AA83D}"/>
              </a:ext>
            </a:extLst>
          </p:cNvPr>
          <p:cNvSpPr/>
          <p:nvPr/>
        </p:nvSpPr>
        <p:spPr>
          <a:xfrm rot="10800000">
            <a:off x="10850601" y="2932077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B28ADD-E255-D61D-65D1-086DFE754F01}"/>
                  </a:ext>
                </a:extLst>
              </p:cNvPr>
              <p:cNvSpPr txBox="1"/>
              <p:nvPr/>
            </p:nvSpPr>
            <p:spPr>
              <a:xfrm>
                <a:off x="8081540" y="962180"/>
                <a:ext cx="4867357" cy="2034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Uniform Magnetization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=128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B28ADD-E255-D61D-65D1-086DFE75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540" y="962180"/>
                <a:ext cx="4867357" cy="2034403"/>
              </a:xfrm>
              <a:prstGeom prst="rect">
                <a:avLst/>
              </a:prstGeom>
              <a:blipFill>
                <a:blip r:embed="rId11"/>
                <a:stretch>
                  <a:fillRect l="-1042" t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5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061" y="6310312"/>
            <a:ext cx="2743200" cy="365125"/>
          </a:xfrm>
        </p:spPr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2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12FE2169-9A77-76C9-4689-3171D3C86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4954" y="1582452"/>
            <a:ext cx="6764215" cy="50731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82A748-4D6A-5E63-7029-897DCD47FB05}"/>
              </a:ext>
            </a:extLst>
          </p:cNvPr>
          <p:cNvSpPr txBox="1"/>
          <p:nvPr/>
        </p:nvSpPr>
        <p:spPr>
          <a:xfrm>
            <a:off x="8974667" y="2235199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90mT</a:t>
            </a:r>
            <a:endParaRPr kumimoji="1" lang="zh-CN" altLang="en-US" sz="2400" dirty="0"/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760024EC-5F54-60D1-6779-23A4AEFA37DB}"/>
              </a:ext>
            </a:extLst>
          </p:cNvPr>
          <p:cNvSpPr/>
          <p:nvPr/>
        </p:nvSpPr>
        <p:spPr>
          <a:xfrm rot="5887059">
            <a:off x="9518615" y="2622893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EDCB94-A411-A7DF-2714-719DE983B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667" y="4119032"/>
            <a:ext cx="1834834" cy="4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595683-28DE-93DA-D99D-8B7667A37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193" y="1642547"/>
            <a:ext cx="6556482" cy="46656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53CB8-71D8-A44B-5A0D-C990C3EEA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50059"/>
          <a:stretch/>
        </p:blipFill>
        <p:spPr>
          <a:xfrm>
            <a:off x="7119851" y="1834524"/>
            <a:ext cx="4950498" cy="40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2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595683-28DE-93DA-D99D-8B7667A37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193" y="1642547"/>
            <a:ext cx="6556482" cy="46656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53CB8-71D8-A44B-5A0D-C990C3EEA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</a:blip>
          <a:srcRect b="50059"/>
          <a:stretch/>
        </p:blipFill>
        <p:spPr>
          <a:xfrm>
            <a:off x="2025337" y="1932495"/>
            <a:ext cx="4950498" cy="40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1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3093C7-285F-1BFE-381B-77D611DA8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362813" y="1384298"/>
            <a:ext cx="6495573" cy="5278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7EC17E-75CC-DCD0-42DE-C0ACB02E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240" y="1690688"/>
            <a:ext cx="3166533" cy="128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66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Remark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78F306DA-66FE-EE2E-AD45-6743918E2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Joint Rod Simulation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Deflection of Uniform Magnetization Rod under Uniform Magnetic Field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Mechanics and Dynamics of Uniform Magnetization Rods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6626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Time depending magnetic field and Real-time simulation</a:t>
            </a:r>
          </a:p>
          <a:p>
            <a:endParaRPr lang="en-US" altLang="zh-CN" dirty="0"/>
          </a:p>
          <a:p>
            <a:r>
              <a:rPr lang="en-US" altLang="zh-CN" dirty="0"/>
              <a:t>Robot Controlling</a:t>
            </a:r>
          </a:p>
          <a:p>
            <a:endParaRPr lang="en-US" altLang="zh-CN" dirty="0"/>
          </a:p>
          <a:p>
            <a:r>
              <a:rPr lang="en-US" altLang="zh-CN" dirty="0"/>
              <a:t>To Do List: non-Uniform magnetic field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23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F220C9-7C01-3D1B-16C0-BD6D4961E4E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53B6D-EFDC-A339-6BB7-468F32B4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69" y="844550"/>
            <a:ext cx="2768600" cy="5511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67BCC1-962A-C64A-8D16-F750F591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43" y="4729210"/>
            <a:ext cx="6836229" cy="21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D1468B9-2CD8-ADED-642D-6443EF5EB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447" y="1334724"/>
            <a:ext cx="4176842" cy="2341563"/>
          </a:xfrm>
          <a:prstGeom prst="rect">
            <a:avLst/>
          </a:prstGeom>
        </p:spPr>
      </p:pic>
      <p:sp>
        <p:nvSpPr>
          <p:cNvPr id="10" name="立方体 9">
            <a:extLst>
              <a:ext uri="{FF2B5EF4-FFF2-40B4-BE49-F238E27FC236}">
                <a16:creationId xmlns:a16="http://schemas.microsoft.com/office/drawing/2014/main" id="{EEC5FECC-C3E2-9695-2599-B6B22278EFC1}"/>
              </a:ext>
            </a:extLst>
          </p:cNvPr>
          <p:cNvSpPr/>
          <p:nvPr/>
        </p:nvSpPr>
        <p:spPr>
          <a:xfrm>
            <a:off x="83444" y="1619881"/>
            <a:ext cx="2878112" cy="256331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715E78-E0AD-803E-E24C-A07253B15C2E}"/>
              </a:ext>
            </a:extLst>
          </p:cNvPr>
          <p:cNvCxnSpPr>
            <a:cxnSpLocks/>
          </p:cNvCxnSpPr>
          <p:nvPr/>
        </p:nvCxnSpPr>
        <p:spPr>
          <a:xfrm>
            <a:off x="3287486" y="2490985"/>
            <a:ext cx="11014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E2BD163-6202-4D86-40CF-093F74473592}"/>
              </a:ext>
            </a:extLst>
          </p:cNvPr>
          <p:cNvCxnSpPr>
            <a:cxnSpLocks/>
          </p:cNvCxnSpPr>
          <p:nvPr/>
        </p:nvCxnSpPr>
        <p:spPr>
          <a:xfrm>
            <a:off x="8424261" y="2982864"/>
            <a:ext cx="948339" cy="598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0410139-B7E0-10BE-B4F1-D7EFE83F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5" y="3814128"/>
            <a:ext cx="5311837" cy="1825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</p:spTree>
    <p:extLst>
      <p:ext uri="{BB962C8B-B14F-4D97-AF65-F5344CB8AC3E}">
        <p14:creationId xmlns:p14="http://schemas.microsoft.com/office/powerpoint/2010/main" val="763260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141F5-1015-CF3C-8028-32FEDB80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1248168"/>
            <a:ext cx="6553200" cy="4738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5FDC91-8780-7A55-3360-2096E6BDE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1" y="1694953"/>
            <a:ext cx="3162103" cy="1086516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FDCE431-BEB1-5F57-6964-661879FC3EA5}"/>
              </a:ext>
            </a:extLst>
          </p:cNvPr>
          <p:cNvCxnSpPr>
            <a:cxnSpLocks/>
          </p:cNvCxnSpPr>
          <p:nvPr/>
        </p:nvCxnSpPr>
        <p:spPr>
          <a:xfrm>
            <a:off x="3579734" y="2238211"/>
            <a:ext cx="9830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7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19027-94DB-EF6E-3BE9-8531107C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1924847"/>
            <a:ext cx="8475008" cy="2734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17611F-276C-FDE8-4258-AB784548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29" y="3429000"/>
            <a:ext cx="3403600" cy="25908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AA9AA2B-1107-28D3-6DCD-6636C9DC12FD}"/>
              </a:ext>
            </a:extLst>
          </p:cNvPr>
          <p:cNvCxnSpPr>
            <a:cxnSpLocks/>
          </p:cNvCxnSpPr>
          <p:nvPr/>
        </p:nvCxnSpPr>
        <p:spPr>
          <a:xfrm flipV="1">
            <a:off x="7572829" y="4767943"/>
            <a:ext cx="2953657" cy="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C19E9E6-0FCB-2525-0286-4D2D20A8E5F4}"/>
              </a:ext>
            </a:extLst>
          </p:cNvPr>
          <p:cNvCxnSpPr>
            <a:cxnSpLocks/>
          </p:cNvCxnSpPr>
          <p:nvPr/>
        </p:nvCxnSpPr>
        <p:spPr>
          <a:xfrm flipH="1" flipV="1">
            <a:off x="8817429" y="3526971"/>
            <a:ext cx="81001" cy="249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761EE479-DAC6-8641-CE24-6E531FF7E48E}"/>
              </a:ext>
            </a:extLst>
          </p:cNvPr>
          <p:cNvCxnSpPr/>
          <p:nvPr/>
        </p:nvCxnSpPr>
        <p:spPr>
          <a:xfrm flipV="1">
            <a:off x="8898430" y="4408714"/>
            <a:ext cx="855170" cy="402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FFD67CC6-E3E6-7AA4-43CB-FB30FD750DE6}"/>
              </a:ext>
            </a:extLst>
          </p:cNvPr>
          <p:cNvSpPr/>
          <p:nvPr/>
        </p:nvSpPr>
        <p:spPr>
          <a:xfrm>
            <a:off x="9067800" y="4757057"/>
            <a:ext cx="10889" cy="87086"/>
          </a:xfrm>
          <a:custGeom>
            <a:avLst/>
            <a:gdLst>
              <a:gd name="connsiteX0" fmla="*/ 0 w 10889"/>
              <a:gd name="connsiteY0" fmla="*/ 0 h 87086"/>
              <a:gd name="connsiteX1" fmla="*/ 10886 w 10889"/>
              <a:gd name="connsiteY1" fmla="*/ 87086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89" h="87086">
                <a:moveTo>
                  <a:pt x="0" y="0"/>
                </a:moveTo>
                <a:cubicBezTo>
                  <a:pt x="11399" y="79792"/>
                  <a:pt x="10886" y="50542"/>
                  <a:pt x="10886" y="8708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43B64-CAD6-DE74-5EC2-BC402C559743}"/>
                  </a:ext>
                </a:extLst>
              </p:cNvPr>
              <p:cNvSpPr txBox="1"/>
              <p:nvPr/>
            </p:nvSpPr>
            <p:spPr>
              <a:xfrm>
                <a:off x="9270848" y="4569572"/>
                <a:ext cx="194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43B64-CAD6-DE74-5EC2-BC402C559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848" y="4569572"/>
                <a:ext cx="194284" cy="276999"/>
              </a:xfrm>
              <a:prstGeom prst="rect">
                <a:avLst/>
              </a:prstGeom>
              <a:blipFill>
                <a:blip r:embed="rId4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355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50A0C0-91A6-A255-2383-AD87D79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68" y="2061410"/>
            <a:ext cx="8375776" cy="27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7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F1DD0B-B8EC-681A-7AC3-3D2F4487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392" y="1315400"/>
            <a:ext cx="6189208" cy="467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464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演示文稿5" id="{F1DC1553-CFB3-D64F-8845-8D41AEB59EF8}" vid="{0CA672E8-CA84-1943-A3D7-721E4B3DC4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ShapesVTI</Template>
  <TotalTime>3419</TotalTime>
  <Words>978</Words>
  <Application>Microsoft Macintosh PowerPoint</Application>
  <PresentationFormat>宽屏</PresentationFormat>
  <Paragraphs>194</Paragraphs>
  <Slides>36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-apple-system</vt:lpstr>
      <vt:lpstr>Microsoft YaHei UI</vt:lpstr>
      <vt:lpstr>Arial</vt:lpstr>
      <vt:lpstr>Avenir Next LT Pro</vt:lpstr>
      <vt:lpstr>Cambria Math</vt:lpstr>
      <vt:lpstr>roboto</vt:lpstr>
      <vt:lpstr>Wingdings</vt:lpstr>
      <vt:lpstr>ShapesVTI</vt:lpstr>
      <vt:lpstr>Dynamics and Mechanics of Rods(2nd)</vt:lpstr>
      <vt:lpstr>Recap</vt:lpstr>
      <vt:lpstr>Recap</vt:lpstr>
      <vt:lpstr>Recap</vt:lpstr>
      <vt:lpstr>3D continua and 1D continua</vt:lpstr>
      <vt:lpstr>3D continua and 1D continua</vt:lpstr>
      <vt:lpstr>The Lagrange coordinate</vt:lpstr>
      <vt:lpstr>The Lagrange coordinate</vt:lpstr>
      <vt:lpstr>The Lagrange coordinate</vt:lpstr>
      <vt:lpstr>Mechanics of a Rod</vt:lpstr>
      <vt:lpstr>Time Integration (Symplectic, Verlet integrator)</vt:lpstr>
      <vt:lpstr>What we are studying at?</vt:lpstr>
      <vt:lpstr>The difficulty of small scale rod simulation</vt:lpstr>
      <vt:lpstr>The difficulty of small scale rod simulation</vt:lpstr>
      <vt:lpstr>The difficulty of small scale rod simulation</vt:lpstr>
      <vt:lpstr>Approximation method</vt:lpstr>
      <vt:lpstr>Approximation method</vt:lpstr>
      <vt:lpstr>Mechanics and Dynamics of Rods </vt:lpstr>
      <vt:lpstr>Mechanics and Dynamics of Rods </vt:lpstr>
      <vt:lpstr>Reproduction</vt:lpstr>
      <vt:lpstr>Reproduction</vt:lpstr>
      <vt:lpstr>Outline</vt:lpstr>
      <vt:lpstr>Joint Rod Simulation</vt:lpstr>
      <vt:lpstr>Joint Rod Simulation</vt:lpstr>
      <vt:lpstr>Deflection of Uniform Magnetization Rod</vt:lpstr>
      <vt:lpstr>Deflection of Uniform Magnetization Rod</vt:lpstr>
      <vt:lpstr>Deflection of Uniform Magnetization Rod</vt:lpstr>
      <vt:lpstr>Deflection of Uniform Magnetization Rod</vt:lpstr>
      <vt:lpstr>Deflection of Uniform Magnetization Rod</vt:lpstr>
      <vt:lpstr>Mechanics and Dynamics of Uniform Magnetization Rods  </vt:lpstr>
      <vt:lpstr>Mechanics and Dynamics of Uniform Magnetization Rods</vt:lpstr>
      <vt:lpstr>Mechanics and Dynamics of Uniform Magnetization Rods</vt:lpstr>
      <vt:lpstr>Mechanics and Dynamics of Uniform Magnetization Rods</vt:lpstr>
      <vt:lpstr>Mechanics and Dynamics of Uniform Magnetization Rods</vt:lpstr>
      <vt:lpstr>Remark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String Theory”</dc:title>
  <dc:creator>Yang Wang</dc:creator>
  <cp:lastModifiedBy>Yang Wang</cp:lastModifiedBy>
  <cp:revision>20</cp:revision>
  <dcterms:created xsi:type="dcterms:W3CDTF">2023-10-11T01:50:56Z</dcterms:created>
  <dcterms:modified xsi:type="dcterms:W3CDTF">2023-10-27T01:29:53Z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